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19" r:id="rId4"/>
    <p:sldId id="324" r:id="rId5"/>
    <p:sldId id="320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261" r:id="rId16"/>
    <p:sldId id="262" r:id="rId17"/>
    <p:sldId id="264" r:id="rId18"/>
    <p:sldId id="267" r:id="rId19"/>
    <p:sldId id="268" r:id="rId20"/>
    <p:sldId id="269" r:id="rId21"/>
    <p:sldId id="321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0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37915-09C7-4287-B20C-3AA5FAE0306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2F7B5-C68B-4EBF-9152-D5EF8E443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1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39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6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14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2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6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9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0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82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0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2F7B5-C68B-4EBF-9152-D5EF8E443D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8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59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6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1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95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6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6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9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7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6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1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6E76E-53B4-4D06-A1FC-C7DF93B696FD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C5DDB-3FC3-467C-952D-41257AA90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9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oo-ck.r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ooo-ck.ru" TargetMode="External"/><Relationship Id="rId2" Type="http://schemas.openxmlformats.org/officeDocument/2006/relationships/hyperlink" Target="http://www.ooo-c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260" y="250519"/>
            <a:ext cx="11711836" cy="5561345"/>
          </a:xfrm>
        </p:spPr>
        <p:txBody>
          <a:bodyPr>
            <a:noAutofit/>
          </a:bodyPr>
          <a:lstStyle/>
          <a:p>
            <a:r>
              <a:rPr lang="ru-RU" sz="9600" b="1" dirty="0"/>
              <a:t>ООО «СК»</a:t>
            </a:r>
          </a:p>
        </p:txBody>
      </p:sp>
      <p:pic>
        <p:nvPicPr>
          <p:cNvPr id="2055" name="Picture 7"/>
          <p:cNvPicPr>
            <a:picLocks noRo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88" y="250519"/>
            <a:ext cx="3632780" cy="41535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26473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800" b="1" dirty="0" err="1" smtClean="0"/>
              <a:t>Поведение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композитной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арматуры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в </a:t>
            </a:r>
            <a:r>
              <a:rPr lang="en-US" sz="2800" b="1" dirty="0" err="1" smtClean="0"/>
              <a:t>условиях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низких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температур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5" name="Picture 4" descr="рис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821" y="1548369"/>
            <a:ext cx="4922520" cy="4911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8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85849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800" b="1" dirty="0" err="1" smtClean="0"/>
              <a:t>Поведение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композитной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арматуры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smtClean="0"/>
              <a:t>в </a:t>
            </a:r>
            <a:r>
              <a:rPr lang="en-US" sz="2800" b="1" dirty="0" err="1" smtClean="0"/>
              <a:t>условиях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низких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температур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5" name="Picture 6" descr="рис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583" y="1495301"/>
            <a:ext cx="4920996" cy="4636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6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85849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Малый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вес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композитной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арматуры</a:t>
            </a:r>
            <a:endParaRPr lang="en-US" sz="2800" b="1" dirty="0"/>
          </a:p>
        </p:txBody>
      </p:sp>
      <p:pic>
        <p:nvPicPr>
          <p:cNvPr id="5" name="Picture 4" descr="рис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81" y="1347849"/>
            <a:ext cx="3886200" cy="3900069"/>
          </a:xfrm>
          <a:prstGeom prst="rect">
            <a:avLst/>
          </a:prstGeom>
        </p:spPr>
      </p:pic>
      <p:sp>
        <p:nvSpPr>
          <p:cNvPr id="6" name="Title 14"/>
          <p:cNvSpPr txBox="1">
            <a:spLocks/>
          </p:cNvSpPr>
          <p:nvPr/>
        </p:nvSpPr>
        <p:spPr>
          <a:xfrm>
            <a:off x="1999281" y="5398325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с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композитной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арматуры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составляет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четверть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от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веса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latin typeface="+mj-lt"/>
                <a:ea typeface="+mj-ea"/>
                <a:cs typeface="+mj-cs"/>
              </a:rPr>
              <a:t>стальной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latin typeface="+mj-lt"/>
                <a:ea typeface="+mj-ea"/>
                <a:cs typeface="+mj-cs"/>
              </a:rPr>
              <a:t>арматуры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12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621475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Низкая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теплопроводность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err="1" smtClean="0"/>
              <a:t>композитной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арматуры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37088" y="1383475"/>
            <a:ext cx="6730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Теплопроводность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композитной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арматуры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близка</a:t>
            </a:r>
            <a:r>
              <a:rPr lang="en-US" sz="2000" b="1" dirty="0" smtClean="0"/>
              <a:t> к </a:t>
            </a:r>
            <a:r>
              <a:rPr lang="en-US" sz="2000" b="1" dirty="0" err="1" smtClean="0"/>
              <a:t>теплопродовности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древесины</a:t>
            </a:r>
            <a:endParaRPr lang="en-US" sz="2000" b="1" dirty="0"/>
          </a:p>
        </p:txBody>
      </p:sp>
      <p:pic>
        <p:nvPicPr>
          <p:cNvPr id="6" name="Picture 6" descr="рис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5980" y="2091361"/>
            <a:ext cx="5972556" cy="426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9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62098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Модуль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упругости</a:t>
            </a:r>
            <a:r>
              <a:rPr lang="en-US" sz="2800" b="1" dirty="0" smtClean="0"/>
              <a:t> у </a:t>
            </a:r>
            <a:r>
              <a:rPr lang="en-US" sz="2800" b="1" dirty="0" err="1" smtClean="0"/>
              <a:t>композитной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err="1" smtClean="0"/>
              <a:t>арматуры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ниже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чем</a:t>
            </a:r>
            <a:r>
              <a:rPr lang="en-US" sz="2800" b="1" dirty="0" smtClean="0"/>
              <a:t> у </a:t>
            </a:r>
            <a:r>
              <a:rPr lang="en-US" sz="2800" b="1" dirty="0" err="1" smtClean="0"/>
              <a:t>стальной</a:t>
            </a:r>
            <a:r>
              <a:rPr lang="ru-RU" sz="2800" b="1" dirty="0" smtClean="0"/>
              <a:t>м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99281" y="1593342"/>
            <a:ext cx="45898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Модуль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упругости</a:t>
            </a:r>
            <a:r>
              <a:rPr lang="en-US" sz="2000" b="1" dirty="0" smtClean="0"/>
              <a:t>:</a:t>
            </a:r>
          </a:p>
          <a:p>
            <a:r>
              <a:rPr lang="en-US" sz="2000" b="1" dirty="0" smtClean="0"/>
              <a:t>СТАЛЬ – 195 ГПА</a:t>
            </a:r>
          </a:p>
          <a:p>
            <a:r>
              <a:rPr lang="en-US" sz="2000" b="1" dirty="0" smtClean="0"/>
              <a:t>СТЕКЛОПЛАСТИК – 45 ГПА</a:t>
            </a:r>
          </a:p>
          <a:p>
            <a:r>
              <a:rPr lang="en-US" sz="2000" b="1" dirty="0" smtClean="0"/>
              <a:t>БАЗАЛЬТОПЛАСТИК – 50 ГПА</a:t>
            </a:r>
          </a:p>
          <a:p>
            <a:r>
              <a:rPr lang="en-US" sz="2000" b="1" dirty="0" smtClean="0"/>
              <a:t>УГЛЕПЛАСТИК – 250-350 ГПА</a:t>
            </a:r>
            <a:endParaRPr lang="en-US" sz="2000" b="1" dirty="0"/>
          </a:p>
        </p:txBody>
      </p:sp>
      <p:pic>
        <p:nvPicPr>
          <p:cNvPr id="6" name="Picture 5" descr="Презентация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281" y="3493802"/>
            <a:ext cx="8229600" cy="163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97202" y="5568697"/>
            <a:ext cx="983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</a:t>
            </a:r>
            <a:r>
              <a:rPr lang="en-US" sz="2000" b="1" dirty="0" err="1" smtClean="0"/>
              <a:t>ластичность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композитного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армирования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обеспечивает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длительный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срок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службы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бетонных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плит</a:t>
            </a:r>
            <a:r>
              <a:rPr lang="en-US" sz="2000" b="1" dirty="0" smtClean="0"/>
              <a:t> и </a:t>
            </a:r>
            <a:r>
              <a:rPr lang="en-US" sz="2000" b="1" dirty="0" err="1" smtClean="0"/>
              <a:t>балок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на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распределенном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основании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676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3471"/>
            <a:ext cx="10515600" cy="640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/>
          </a:p>
          <a:p>
            <a:pPr marL="0" indent="0" algn="ctr">
              <a:buNone/>
            </a:pPr>
            <a:endParaRPr lang="ru-RU" sz="4400" b="1" dirty="0"/>
          </a:p>
          <a:p>
            <a:pPr marL="0" indent="0" algn="ctr">
              <a:buNone/>
            </a:pPr>
            <a:r>
              <a:rPr lang="ru-RU" sz="4400" b="1" dirty="0" smtClean="0"/>
              <a:t>Факты применения </a:t>
            </a:r>
          </a:p>
          <a:p>
            <a:pPr marL="0" indent="0" algn="ctr">
              <a:buNone/>
            </a:pPr>
            <a:r>
              <a:rPr lang="ru-RU" sz="4400" b="1" dirty="0" smtClean="0"/>
              <a:t>композитной неметаллической арматуры  </a:t>
            </a:r>
          </a:p>
          <a:p>
            <a:pPr marL="0" indent="0" algn="ctr">
              <a:buNone/>
            </a:pPr>
            <a:r>
              <a:rPr lang="ru-RU" sz="4400" b="1" dirty="0" smtClean="0"/>
              <a:t>на территории СЗФО РФ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66557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838200" y="294468"/>
            <a:ext cx="10515600" cy="58824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Жилые дома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11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1358687"/>
            <a:ext cx="5141351" cy="385543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99" y="1358687"/>
            <a:ext cx="5140573" cy="38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3471"/>
            <a:ext cx="10515600" cy="5913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Промышленные предприятия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33" y="1441555"/>
            <a:ext cx="4974595" cy="3730946"/>
          </a:xfrm>
          <a:prstGeom prst="rect">
            <a:avLst/>
          </a:prstGeom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61" y="1441555"/>
            <a:ext cx="4974594" cy="37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5464"/>
            <a:ext cx="10515600" cy="6261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Крановые рельсовые пути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4" y="1607949"/>
            <a:ext cx="5186768" cy="3890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65" y="1607949"/>
            <a:ext cx="5214533" cy="39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33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271" y="294468"/>
            <a:ext cx="11648925" cy="6261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Взлетные полосы гражданского аэропорта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6" y="1838954"/>
            <a:ext cx="5682077" cy="3453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9" y="1838954"/>
            <a:ext cx="5607487" cy="3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1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/>
              <a:t>Оглавление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4"/>
            <a:ext cx="10336482" cy="3316391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О компании</a:t>
            </a:r>
          </a:p>
          <a:p>
            <a:r>
              <a:rPr lang="ru-RU" sz="4000" dirty="0" smtClean="0"/>
              <a:t>Композитная неметаллическая </a:t>
            </a:r>
            <a:r>
              <a:rPr lang="ru-RU" sz="4000" dirty="0" smtClean="0"/>
              <a:t>арматура</a:t>
            </a:r>
          </a:p>
          <a:p>
            <a:r>
              <a:rPr lang="ru-RU" sz="4000" dirty="0" smtClean="0"/>
              <a:t>Битумно-эмульсионная паста</a:t>
            </a:r>
          </a:p>
          <a:p>
            <a:r>
              <a:rPr lang="ru-RU" sz="4000" dirty="0" smtClean="0"/>
              <a:t>Композитные сетки</a:t>
            </a:r>
          </a:p>
          <a:p>
            <a:r>
              <a:rPr lang="ru-RU" sz="4000" dirty="0" smtClean="0"/>
              <a:t>Базальтовые сетки</a:t>
            </a: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val="9584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733" y="201478"/>
            <a:ext cx="11296972" cy="6385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Фундаментная плита глубинного </a:t>
            </a:r>
            <a:r>
              <a:rPr lang="ru-RU" sz="4400" b="1" dirty="0" err="1" smtClean="0"/>
              <a:t>сейсмомодуля</a:t>
            </a:r>
            <a:endParaRPr lang="ru-RU" sz="4400" b="1" dirty="0" smtClean="0"/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2" y="1937289"/>
            <a:ext cx="5523493" cy="4142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12" y="1937289"/>
            <a:ext cx="5523493" cy="41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6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2474"/>
            <a:ext cx="10515600" cy="6478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Основные ограничения по применению композитной арматуры:</a:t>
            </a:r>
          </a:p>
          <a:p>
            <a:pPr marL="0" indent="0" algn="ctr">
              <a:buNone/>
            </a:pPr>
            <a:endParaRPr lang="ru-RU" sz="4400" b="1" dirty="0" smtClean="0"/>
          </a:p>
          <a:p>
            <a:pPr>
              <a:buFontTx/>
              <a:buChar char="-"/>
            </a:pPr>
            <a:r>
              <a:rPr lang="ru-RU" sz="3200" b="1" dirty="0" smtClean="0"/>
              <a:t>Отсутствие некоторых нормативно-правовых документов федерального уровня;</a:t>
            </a:r>
          </a:p>
          <a:p>
            <a:pPr>
              <a:buFontTx/>
              <a:buChar char="-"/>
            </a:pPr>
            <a:endParaRPr lang="ru-RU" sz="3200" b="1" dirty="0" smtClean="0"/>
          </a:p>
          <a:p>
            <a:pPr>
              <a:buFontTx/>
              <a:buChar char="-"/>
            </a:pPr>
            <a:r>
              <a:rPr lang="ru-RU" sz="3200" b="1" dirty="0" smtClean="0"/>
              <a:t>Присутствие на рынке большого количества </a:t>
            </a:r>
            <a:r>
              <a:rPr lang="ru-RU" sz="4800" b="1" dirty="0" smtClean="0"/>
              <a:t>ФАЛЬСИФИКАТА!</a:t>
            </a:r>
          </a:p>
          <a:p>
            <a:pPr marL="0" indent="0" algn="ctr">
              <a:buNone/>
            </a:pP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58025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464" y="216976"/>
            <a:ext cx="11546238" cy="63698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Битумно-эмульсионная </a:t>
            </a:r>
          </a:p>
          <a:p>
            <a:pPr marL="0" indent="0" algn="ctr">
              <a:buNone/>
            </a:pPr>
            <a:r>
              <a:rPr lang="ru-RU" sz="4400" b="1" dirty="0" smtClean="0"/>
              <a:t>паста</a:t>
            </a:r>
            <a:endParaRPr lang="ru-RU" sz="4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33" y="2009452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87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8" y="232474"/>
            <a:ext cx="11592732" cy="6531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	</a:t>
            </a:r>
            <a:r>
              <a:rPr lang="ru-RU" b="1" dirty="0" smtClean="0"/>
              <a:t>Битумно-эмульсионная </a:t>
            </a:r>
            <a:r>
              <a:rPr lang="ru-RU" b="1" dirty="0"/>
              <a:t>паста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/>
              <a:t>разводится водой до нужной консистенции, наносится в холодном состоянии на любые поверхности любой формы любым доступным способом (маховая кисть, валик, насос-форсунка и т.д</a:t>
            </a:r>
            <a:r>
              <a:rPr lang="ru-RU" dirty="0" smtClean="0"/>
              <a:t>.). </a:t>
            </a:r>
          </a:p>
          <a:p>
            <a:pPr marL="0" indent="0">
              <a:buNone/>
            </a:pPr>
            <a:r>
              <a:rPr lang="ru-RU" b="1" dirty="0" smtClean="0"/>
              <a:t>Преимущества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однокомпонентный </a:t>
            </a:r>
            <a:r>
              <a:rPr lang="ru-RU" dirty="0"/>
              <a:t>продукт, полностью готовый к </a:t>
            </a:r>
            <a:r>
              <a:rPr lang="ru-RU" dirty="0" smtClean="0"/>
              <a:t>использованию;</a:t>
            </a:r>
          </a:p>
          <a:p>
            <a:pPr>
              <a:buFontTx/>
              <a:buChar char="-"/>
            </a:pPr>
            <a:r>
              <a:rPr lang="ru-RU" dirty="0"/>
              <a:t>В результате высыхания образуется монолитное покрытие черного цвета с высокой устойчивостью к перепадам температур (сохраняет эластичность от -70*С до +</a:t>
            </a:r>
            <a:r>
              <a:rPr lang="ru-RU" dirty="0" smtClean="0"/>
              <a:t>120*С;</a:t>
            </a:r>
          </a:p>
          <a:p>
            <a:pPr>
              <a:buFontTx/>
              <a:buChar char="-"/>
            </a:pPr>
            <a:r>
              <a:rPr lang="ru-RU" dirty="0" smtClean="0"/>
              <a:t>Стоек к воздействию ультрафиолета, большинства растворов кислот и щелочей;</a:t>
            </a:r>
          </a:p>
          <a:p>
            <a:pPr>
              <a:buFontTx/>
              <a:buChar char="-"/>
            </a:pPr>
            <a:r>
              <a:rPr lang="ru-RU" dirty="0"/>
              <a:t>Минимальный срок эксплуатации от 25 </a:t>
            </a:r>
            <a:r>
              <a:rPr lang="ru-RU" dirty="0" smtClean="0"/>
              <a:t>лет;</a:t>
            </a:r>
          </a:p>
          <a:p>
            <a:pPr>
              <a:buFontTx/>
              <a:buChar char="-"/>
            </a:pPr>
            <a:r>
              <a:rPr lang="ru-RU" dirty="0"/>
              <a:t>Применение БИЭП значительно снижает экономическую составляющую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093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357188" y="279400"/>
            <a:ext cx="11436350" cy="6384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/>
          </a:p>
          <a:p>
            <a:pPr marL="0" indent="0" algn="ctr">
              <a:buNone/>
            </a:pPr>
            <a:endParaRPr lang="ru-RU" sz="4400" b="1" dirty="0"/>
          </a:p>
          <a:p>
            <a:pPr marL="0" indent="0" algn="ctr">
              <a:buNone/>
            </a:pPr>
            <a:r>
              <a:rPr lang="ru-RU" sz="4400" b="1" dirty="0" smtClean="0"/>
              <a:t>Факты </a:t>
            </a:r>
            <a:r>
              <a:rPr lang="ru-RU" sz="4400" b="1" dirty="0"/>
              <a:t>применения </a:t>
            </a:r>
            <a:endParaRPr lang="en-US" sz="4400" b="1" dirty="0" smtClean="0"/>
          </a:p>
          <a:p>
            <a:pPr marL="0" indent="0" algn="ctr">
              <a:buNone/>
            </a:pPr>
            <a:r>
              <a:rPr lang="ru-RU" sz="4400" b="1" dirty="0" smtClean="0"/>
              <a:t>Битумно-эмульсионной </a:t>
            </a:r>
            <a:endParaRPr lang="ru-RU" sz="4400" b="1" dirty="0"/>
          </a:p>
          <a:p>
            <a:pPr marL="0" indent="0" algn="ctr">
              <a:buNone/>
            </a:pPr>
            <a:r>
              <a:rPr lang="ru-RU" sz="4400" b="1" dirty="0" smtClean="0"/>
              <a:t>пасты</a:t>
            </a:r>
          </a:p>
          <a:p>
            <a:pPr marL="0" indent="0" algn="ctr">
              <a:buNone/>
            </a:pPr>
            <a:r>
              <a:rPr lang="ru-RU" sz="4400" b="1" dirty="0"/>
              <a:t>на территории СЗФО РФ</a:t>
            </a:r>
          </a:p>
          <a:p>
            <a:pPr marL="0" indent="0" algn="ctr">
              <a:buNone/>
            </a:pPr>
            <a:endParaRPr lang="ru-RU" sz="4400" b="1" dirty="0"/>
          </a:p>
          <a:p>
            <a:pPr marL="0" indent="0" algn="ctr">
              <a:buNone/>
            </a:pPr>
            <a:endParaRPr lang="ru-RU" sz="4400" b="1" dirty="0"/>
          </a:p>
          <a:p>
            <a:pPr marL="0" indent="0" algn="ctr">
              <a:buNone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81180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963" y="216976"/>
            <a:ext cx="11530739" cy="6416299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/>
              <a:t>Гидроизоляция кровли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6763" y="1401626"/>
            <a:ext cx="4114800" cy="5486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1102" y="1401627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6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465" y="216976"/>
            <a:ext cx="11515240" cy="63543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Гидроизоляция козырьков зданий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3" y="2092271"/>
            <a:ext cx="5497323" cy="341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33" y="2092270"/>
            <a:ext cx="5470289" cy="34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12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464" y="216976"/>
            <a:ext cx="11437750" cy="6385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Гидроизоляция фундаментов зданий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5" y="2086519"/>
            <a:ext cx="5180874" cy="3885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40" y="2086519"/>
            <a:ext cx="5180873" cy="38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48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959" y="294468"/>
            <a:ext cx="11468745" cy="6307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Гидроизоляция колодца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58" y="1476213"/>
            <a:ext cx="6287146" cy="47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44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8" y="247973"/>
            <a:ext cx="11577234" cy="6385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Гидроизоляция санузлов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1689313"/>
            <a:ext cx="5445071" cy="4083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04" y="1689314"/>
            <a:ext cx="5445070" cy="408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4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75778" y="139657"/>
            <a:ext cx="10515600" cy="68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/>
              <a:t>О компании</a:t>
            </a:r>
            <a:endParaRPr lang="ru-RU" sz="4800" b="1" dirty="0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63857" y="698093"/>
            <a:ext cx="11928143" cy="567746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/>
              <a:t>	</a:t>
            </a:r>
            <a:r>
              <a:rPr lang="ru-RU" sz="10400" dirty="0" smtClean="0"/>
              <a:t>ООО </a:t>
            </a:r>
            <a:r>
              <a:rPr lang="en-US" sz="10400" dirty="0" smtClean="0"/>
              <a:t>“</a:t>
            </a:r>
            <a:r>
              <a:rPr lang="ru-RU" sz="10400" dirty="0" smtClean="0"/>
              <a:t>СК</a:t>
            </a:r>
            <a:r>
              <a:rPr lang="en-US" sz="10400" dirty="0" smtClean="0"/>
              <a:t>”</a:t>
            </a:r>
            <a:r>
              <a:rPr lang="ru-RU" sz="10400" dirty="0" smtClean="0"/>
              <a:t> – молодая быстроразвивающаяся компания, которая занимается поставкой на строительный рынок комплекса инновационных композитных неметаллических материалов.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0400" dirty="0" smtClean="0"/>
              <a:t>	Общую </a:t>
            </a:r>
            <a:r>
              <a:rPr lang="ru-RU" sz="10400" dirty="0"/>
              <a:t>информацию о нас и наших материалах, а также факты </a:t>
            </a:r>
            <a:r>
              <a:rPr lang="ru-RU" sz="10400" dirty="0" smtClean="0"/>
              <a:t>их применения </a:t>
            </a:r>
            <a:r>
              <a:rPr lang="ru-RU" sz="10400" dirty="0"/>
              <a:t>можно найти на сайте:</a:t>
            </a:r>
            <a:r>
              <a:rPr lang="ru-RU" sz="10400" u="sng" dirty="0">
                <a:hlinkClick r:id="rId2"/>
              </a:rPr>
              <a:t> </a:t>
            </a:r>
            <a:endParaRPr lang="ru-RU" sz="104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10400" u="sng" dirty="0">
                <a:hlinkClick r:id="rId2"/>
              </a:rPr>
              <a:t>www.ooo-ck.ru</a:t>
            </a:r>
            <a:r>
              <a:rPr lang="ru-RU" sz="10400" dirty="0"/>
              <a:t> </a:t>
            </a:r>
            <a:r>
              <a:rPr lang="ru-RU" sz="10400" dirty="0" smtClean="0"/>
              <a:t>и</a:t>
            </a:r>
            <a:r>
              <a:rPr lang="ru-RU" sz="10400" u="sng" dirty="0" smtClean="0">
                <a:hlinkClick r:id="rId2"/>
              </a:rPr>
              <a:t> www.normacs.ru</a:t>
            </a:r>
            <a:endParaRPr lang="ru-RU" sz="104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ru-RU" sz="10400" dirty="0" smtClean="0"/>
              <a:t>	С нашими материалами ознакомлены более 1500 проектных и строительных организаций (ЛСР, </a:t>
            </a:r>
            <a:r>
              <a:rPr lang="ru-RU" sz="10400" dirty="0" err="1" smtClean="0"/>
              <a:t>ЛенспецСМУ</a:t>
            </a:r>
            <a:r>
              <a:rPr lang="ru-RU" sz="10400" dirty="0" smtClean="0"/>
              <a:t>, КБ ВИПС, </a:t>
            </a:r>
            <a:r>
              <a:rPr lang="ru-RU" sz="10400" dirty="0" err="1" smtClean="0"/>
              <a:t>Ленгипротранс</a:t>
            </a:r>
            <a:r>
              <a:rPr lang="ru-RU" sz="10400" dirty="0" smtClean="0"/>
              <a:t> и др.) В настоящий момент материалы испытаны, испытываются, а также вносятся в проекты и используются при строительстве жилых домов, заводов ЖБИ и различных промышленных объектов, а также одобрены для применения в сфере авиации, судостроения, военном ведомстве, при строительстве тоннельных конструкций и др.  </a:t>
            </a:r>
            <a:endParaRPr lang="ru-RU" sz="10400" b="1" dirty="0"/>
          </a:p>
        </p:txBody>
      </p:sp>
    </p:spTree>
    <p:extLst>
      <p:ext uri="{BB962C8B-B14F-4D97-AF65-F5344CB8AC3E}">
        <p14:creationId xmlns:p14="http://schemas.microsoft.com/office/powerpoint/2010/main" val="32649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2474"/>
            <a:ext cx="10515600" cy="6478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Основные ограничения по применению БИЭП:</a:t>
            </a:r>
          </a:p>
          <a:p>
            <a:pPr marL="0" indent="0" algn="ctr">
              <a:buNone/>
            </a:pPr>
            <a:endParaRPr lang="ru-RU" sz="4400" b="1" dirty="0" smtClean="0"/>
          </a:p>
          <a:p>
            <a:pPr>
              <a:buFontTx/>
              <a:buChar char="-"/>
            </a:pPr>
            <a:r>
              <a:rPr lang="ru-RU" sz="3200" b="1" dirty="0" smtClean="0"/>
              <a:t>Недостаточное информирование строительных организаций о наличии данного материала, его свойствах и ФАКТАХ его применения;</a:t>
            </a:r>
          </a:p>
          <a:p>
            <a:pPr>
              <a:buFontTx/>
              <a:buChar char="-"/>
            </a:pPr>
            <a:endParaRPr lang="ru-RU" sz="3200" b="1" dirty="0" smtClean="0"/>
          </a:p>
          <a:p>
            <a:pPr>
              <a:buFontTx/>
              <a:buChar char="-"/>
            </a:pPr>
            <a:r>
              <a:rPr lang="ru-RU" sz="3200" b="1" dirty="0" smtClean="0"/>
              <a:t>Консервативность специалистов по гидроизоляции  в области применения инновационных материалов.</a:t>
            </a:r>
            <a:endParaRPr lang="ru-RU" sz="4800" b="1" dirty="0" smtClean="0"/>
          </a:p>
          <a:p>
            <a:pPr marL="0" indent="0" algn="ctr">
              <a:buNone/>
            </a:pP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030515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464" y="216976"/>
            <a:ext cx="11546238" cy="63698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Композитные сетки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05" y="1110728"/>
            <a:ext cx="6765750" cy="50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4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8" y="232474"/>
            <a:ext cx="11592732" cy="6531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	</a:t>
            </a:r>
            <a:r>
              <a:rPr lang="ru-RU" b="1" dirty="0" smtClean="0"/>
              <a:t>Композитная сетка </a:t>
            </a:r>
            <a:r>
              <a:rPr lang="ru-RU" dirty="0" smtClean="0"/>
              <a:t>- применяется </a:t>
            </a:r>
            <a:r>
              <a:rPr lang="ru-RU" dirty="0"/>
              <a:t>для замены сеток из металлической проволоки (ВР4-ВР5) и арматуры периодического профиля (ф6-ф8).</a:t>
            </a:r>
          </a:p>
          <a:p>
            <a:pPr marL="0" indent="0">
              <a:buNone/>
            </a:pPr>
            <a:endParaRPr lang="ru-RU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140031" y="2873828"/>
          <a:ext cx="10105901" cy="2957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6935"/>
                <a:gridCol w="4968966"/>
              </a:tblGrid>
              <a:tr h="452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Пруток </a:t>
                      </a:r>
                      <a:r>
                        <a:rPr lang="ru-RU" sz="2000" u="sng" dirty="0">
                          <a:solidFill>
                            <a:schemeClr val="tx1"/>
                          </a:solidFill>
                          <a:effectLst/>
                        </a:rPr>
                        <a:t>стеклопластиковой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кладочной сетки.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Пруток </a:t>
                      </a:r>
                      <a:r>
                        <a:rPr lang="ru-RU" sz="2000" u="sng">
                          <a:solidFill>
                            <a:schemeClr val="tx1"/>
                          </a:solidFill>
                          <a:effectLst/>
                        </a:rPr>
                        <a:t>металлической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 кладочной сетки.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Ф2,5мм.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Ф4мм.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Ф3мм.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Ф5мм.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Ф3.5мм.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Ф5,5мм.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Ф4мм.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Ф6мм.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Ф5мм.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Ф7мм.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Ф6мм.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Ф8мм.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6909" y="1601106"/>
            <a:ext cx="9595262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Таблица взаимозаменяемости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05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8" y="232474"/>
            <a:ext cx="11592732" cy="6531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	</a:t>
            </a:r>
            <a:r>
              <a:rPr lang="ru-RU" b="1" u="sng" dirty="0"/>
              <a:t>Преимущества материала:</a:t>
            </a:r>
            <a:endParaRPr lang="ru-RU" dirty="0"/>
          </a:p>
          <a:p>
            <a:pPr marL="0" indent="0">
              <a:buNone/>
            </a:pPr>
            <a:r>
              <a:rPr lang="ru-RU" sz="2400" dirty="0"/>
              <a:t>- малый вес (легче стальной сетки в 10 раз);</a:t>
            </a:r>
          </a:p>
          <a:p>
            <a:pPr marL="0" indent="0">
              <a:buNone/>
            </a:pPr>
            <a:r>
              <a:rPr lang="ru-RU" sz="2400" dirty="0"/>
              <a:t>- долговечность и высокая прочность;</a:t>
            </a:r>
          </a:p>
          <a:p>
            <a:pPr marL="0" indent="0">
              <a:buNone/>
            </a:pPr>
            <a:r>
              <a:rPr lang="ru-RU" sz="2400" dirty="0"/>
              <a:t>- устойчивость к воздействию влаги, коррозии и ржавчины;</a:t>
            </a:r>
          </a:p>
          <a:p>
            <a:pPr marL="0" indent="0">
              <a:buNone/>
            </a:pPr>
            <a:r>
              <a:rPr lang="ru-RU" sz="2400" dirty="0"/>
              <a:t>- не подвергается воздействию химических веществ.</a:t>
            </a:r>
          </a:p>
          <a:p>
            <a:pPr marL="0" indent="0">
              <a:buNone/>
            </a:pPr>
            <a:r>
              <a:rPr lang="ru-RU" b="1" u="sng" dirty="0" smtClean="0"/>
              <a:t>Предназначение </a:t>
            </a:r>
            <a:r>
              <a:rPr lang="ru-RU" b="1" u="sng" dirty="0"/>
              <a:t>композитной сетки: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 smtClean="0"/>
              <a:t>1</a:t>
            </a:r>
            <a:r>
              <a:rPr lang="ru-RU" sz="2400" dirty="0"/>
              <a:t>. Армирование изготавливаемых бетонных конструкций: внутренние и наружные стеновые панели, в том числе и многослойных бетонных стеновых панелей (</a:t>
            </a:r>
            <a:r>
              <a:rPr lang="ru-RU" sz="2400" dirty="0" err="1"/>
              <a:t>сендвич</a:t>
            </a:r>
            <a:r>
              <a:rPr lang="ru-RU" sz="2400" dirty="0"/>
              <a:t>-панели), плит перекрытий, балок.</a:t>
            </a:r>
            <a:br>
              <a:rPr lang="ru-RU" sz="2400" dirty="0"/>
            </a:br>
            <a:r>
              <a:rPr lang="ru-RU" sz="2400" dirty="0"/>
              <a:t>2. Армирование бетонных полов</a:t>
            </a:r>
            <a:br>
              <a:rPr lang="ru-RU" sz="2400" dirty="0"/>
            </a:br>
            <a:r>
              <a:rPr lang="ru-RU" sz="2400" dirty="0"/>
              <a:t>3. Армирование кирпичных и каменных стен зданий и сооружений</a:t>
            </a:r>
            <a:br>
              <a:rPr lang="ru-RU" sz="2400" dirty="0"/>
            </a:br>
            <a:r>
              <a:rPr lang="ru-RU" sz="2400" dirty="0"/>
              <a:t>4. Армирование декоративных бетонных и гипсовых элементов.</a:t>
            </a:r>
            <a:br>
              <a:rPr lang="ru-RU" sz="2400" dirty="0"/>
            </a:br>
            <a:r>
              <a:rPr lang="ru-RU" sz="2400" dirty="0"/>
              <a:t>5. Армирование прочих строительных элементов изготавливаемых на основе бетона, гипса.</a:t>
            </a:r>
            <a:br>
              <a:rPr lang="ru-RU" sz="2400" dirty="0"/>
            </a:br>
            <a:r>
              <a:rPr lang="ru-RU" sz="2400" dirty="0"/>
              <a:t>6. Армирование автомобильных дорог, мостов.</a:t>
            </a:r>
            <a:br>
              <a:rPr lang="ru-RU" sz="2400" dirty="0"/>
            </a:br>
            <a:r>
              <a:rPr lang="ru-RU" sz="2400" dirty="0"/>
              <a:t>7. Ограждение автомобильных дорог и железнодорожных путей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740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1155" y="448562"/>
            <a:ext cx="10515600" cy="5990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Базальтовые </a:t>
            </a:r>
          </a:p>
          <a:p>
            <a:pPr marL="0" indent="0" algn="ctr">
              <a:buNone/>
            </a:pPr>
            <a:r>
              <a:rPr lang="ru-RU" sz="4400" b="1" dirty="0"/>
              <a:t>а</a:t>
            </a:r>
            <a:r>
              <a:rPr lang="ru-RU" sz="4400" b="1" dirty="0" smtClean="0"/>
              <a:t>рмирующие сетки</a:t>
            </a:r>
            <a:endParaRPr lang="en-US" sz="4400" b="1" dirty="0" smtClean="0"/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3076" name="Picture 4" descr="http://host2gods.com/images/2013/09/13/74177/bazaltovaya-setka-dlya-kladochnykh-i-svyazevykh-rabo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81" y="2107687"/>
            <a:ext cx="6698747" cy="43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43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73" y="247972"/>
            <a:ext cx="11747715" cy="64472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Описание</a:t>
            </a:r>
            <a:r>
              <a:rPr lang="en-US" sz="2400" b="1" dirty="0" smtClean="0"/>
              <a:t>:</a:t>
            </a:r>
          </a:p>
          <a:p>
            <a:pPr marL="0" indent="0" algn="just">
              <a:buNone/>
            </a:pPr>
            <a:r>
              <a:rPr lang="ru-RU" sz="2400" dirty="0"/>
              <a:t>	</a:t>
            </a:r>
            <a:r>
              <a:rPr lang="ru-RU" sz="2600" dirty="0" smtClean="0"/>
              <a:t>Базальтовые армирующие сетки </a:t>
            </a:r>
            <a:r>
              <a:rPr lang="ru-RU" sz="2600" dirty="0"/>
              <a:t>используются при строительстве жилых домов для армирования кирпичной кладки, стяжек, кровель, фасадов, штукатурных работ, а также армирования дорожных покрытий  и др. Базальтовая армирующая сетка по своим характеристикам превышает металлическую сетку ВР-4, а также синтетические сетки. Использование базальтовой сетки в кладке и стяжках позволяет значительно повысить долговечность за счет более равномерного распределения нагрузки, а также за счет уменьшения образования трещин из-за температурных циклов. При использовании в дорожных покрытиях базальтовая сетка позволяет уменьшить толщину асфальтового покрытия на 20</a:t>
            </a:r>
            <a:r>
              <a:rPr lang="ru-RU" sz="2600" dirty="0" smtClean="0"/>
              <a:t>%.</a:t>
            </a:r>
          </a:p>
          <a:p>
            <a:pPr marL="0" indent="0" algn="just">
              <a:buNone/>
            </a:pPr>
            <a:r>
              <a:rPr lang="ru-RU" sz="2600" dirty="0" smtClean="0"/>
              <a:t>Базальтовые сетки обладают такими преимуществами как более высокая прочность и стойкость к агрессивным средам,  отсутствие повреждений при воздействии высоких температур и более широкий диапазон использования, более близкий к бетону и растворам коэффициент теплового расширения, экологичность, удобство и простота в использовании.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059206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4468"/>
            <a:ext cx="10515600" cy="58824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/>
          </a:p>
          <a:p>
            <a:pPr marL="0" indent="0" algn="ctr">
              <a:buNone/>
            </a:pPr>
            <a:endParaRPr lang="ru-RU" sz="4400" b="1" dirty="0"/>
          </a:p>
          <a:p>
            <a:pPr marL="0" indent="0" algn="ctr">
              <a:buNone/>
            </a:pPr>
            <a:r>
              <a:rPr lang="ru-RU" sz="4400" b="1" dirty="0" smtClean="0"/>
              <a:t>Факты </a:t>
            </a:r>
            <a:r>
              <a:rPr lang="ru-RU" sz="4400" b="1" dirty="0"/>
              <a:t>применения </a:t>
            </a:r>
            <a:endParaRPr lang="en-US" sz="4400" b="1" dirty="0"/>
          </a:p>
          <a:p>
            <a:pPr marL="0" indent="0" algn="ctr">
              <a:buNone/>
            </a:pPr>
            <a:r>
              <a:rPr lang="ru-RU" sz="4400" b="1" dirty="0"/>
              <a:t>б</a:t>
            </a:r>
            <a:r>
              <a:rPr lang="ru-RU" sz="4400" b="1" dirty="0" smtClean="0"/>
              <a:t>азальтовых армирующих сеток</a:t>
            </a:r>
            <a:endParaRPr lang="ru-RU" sz="4400" b="1" dirty="0"/>
          </a:p>
          <a:p>
            <a:pPr marL="0" indent="0" algn="ctr">
              <a:buNone/>
            </a:pPr>
            <a:r>
              <a:rPr lang="ru-RU" sz="4400" b="1" dirty="0"/>
              <a:t>на территории СЗФО РФ</a:t>
            </a:r>
          </a:p>
          <a:p>
            <a:pPr marL="0" indent="0" algn="ctr">
              <a:buNone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50818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478"/>
            <a:ext cx="10515600" cy="6369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Армирование кирпичной кладки жилых домов</a:t>
            </a:r>
          </a:p>
          <a:p>
            <a:pPr marL="0" indent="0" algn="ctr">
              <a:buNone/>
            </a:pP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8" y="1937289"/>
            <a:ext cx="5252635" cy="3939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26" y="1937289"/>
            <a:ext cx="5269423" cy="3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3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2474"/>
            <a:ext cx="10515600" cy="6478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/>
              <a:t>Полный пакет </a:t>
            </a:r>
          </a:p>
          <a:p>
            <a:pPr marL="0" indent="0" algn="ctr">
              <a:buNone/>
            </a:pPr>
            <a:r>
              <a:rPr lang="ru-RU" sz="4400" b="1" dirty="0" smtClean="0"/>
              <a:t>имеющихся нормативных документов готовы предоставить по Вашему запросу.</a:t>
            </a:r>
          </a:p>
          <a:p>
            <a:pPr marL="0" indent="0" algn="ctr">
              <a:buNone/>
            </a:pPr>
            <a:r>
              <a:rPr lang="en-US" sz="4400" b="1" dirty="0" smtClean="0">
                <a:hlinkClick r:id="rId2"/>
              </a:rPr>
              <a:t>www.ooo-ck.ru</a:t>
            </a: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>
                <a:hlinkClick r:id="rId3"/>
              </a:rPr>
              <a:t>info@ooo-ck.ru</a:t>
            </a:r>
            <a:endParaRPr lang="en-US" sz="4400" b="1" dirty="0" smtClean="0"/>
          </a:p>
          <a:p>
            <a:pPr marL="0" indent="0" algn="ctr">
              <a:buNone/>
            </a:pPr>
            <a:r>
              <a:rPr lang="ru-RU" sz="4400" b="1" dirty="0" smtClean="0"/>
              <a:t>+7 (812) 4004470</a:t>
            </a:r>
          </a:p>
          <a:p>
            <a:pPr marL="0" indent="0" algn="ctr">
              <a:buNone/>
            </a:pPr>
            <a:r>
              <a:rPr lang="ru-RU" sz="4400" b="1" dirty="0" smtClean="0"/>
              <a:t>ООО «СК»</a:t>
            </a:r>
            <a:endParaRPr lang="ru-RU" sz="4400" b="1" dirty="0"/>
          </a:p>
        </p:txBody>
      </p:sp>
      <p:pic>
        <p:nvPicPr>
          <p:cNvPr id="4" name="Picture 7"/>
          <p:cNvPicPr>
            <a:picLocks noRo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1619"/>
            <a:ext cx="2729622" cy="31384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Ro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68" y="3572358"/>
            <a:ext cx="2729622" cy="31384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13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2271"/>
            <a:ext cx="10515600" cy="63844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5" name="Picture 5" descr="IMG_6943 copy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77" y="1238003"/>
            <a:ext cx="8229600" cy="5483634"/>
          </a:xfrm>
          <a:prstGeom prst="rect">
            <a:avLst/>
          </a:prstGeom>
        </p:spPr>
      </p:pic>
      <p:sp>
        <p:nvSpPr>
          <p:cNvPr id="6" name="Title 14"/>
          <p:cNvSpPr>
            <a:spLocks noGrp="1"/>
          </p:cNvSpPr>
          <p:nvPr>
            <p:ph type="title"/>
          </p:nvPr>
        </p:nvSpPr>
        <p:spPr>
          <a:xfrm>
            <a:off x="1981200" y="35329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Неметаллическая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композитная арматура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dirty="0" smtClean="0"/>
              <a:t> достойная альтернатива стальному армированию.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6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Композитная </a:t>
            </a:r>
            <a:r>
              <a:rPr lang="ru-RU" sz="2400" dirty="0"/>
              <a:t>неметаллическая арматура является </a:t>
            </a:r>
            <a:r>
              <a:rPr lang="ru-RU" sz="2400" dirty="0" smtClean="0"/>
              <a:t>заменой </a:t>
            </a:r>
            <a:r>
              <a:rPr lang="ru-RU" sz="2400" dirty="0"/>
              <a:t>металлической арматуры класса </a:t>
            </a:r>
            <a:r>
              <a:rPr lang="ru-RU" sz="2400" dirty="0" smtClean="0"/>
              <a:t>А3.</a:t>
            </a:r>
            <a:r>
              <a:rPr lang="ru-RU" sz="2400" dirty="0"/>
              <a:t> 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/>
              <a:t>Преимущества: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dirty="0" smtClean="0"/>
              <a:t>В 10 раз легче;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dirty="0" smtClean="0"/>
              <a:t>В 3 раза прочнее;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dirty="0" smtClean="0"/>
              <a:t>Нейтральна </a:t>
            </a:r>
            <a:r>
              <a:rPr lang="ru-RU" sz="2400" dirty="0"/>
              <a:t>к кислотно-щелочным средам и </a:t>
            </a:r>
            <a:r>
              <a:rPr lang="ru-RU" sz="2400" dirty="0" smtClean="0"/>
              <a:t>солям;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dirty="0" smtClean="0"/>
              <a:t>Стойкая к воздействию ультрафиолета;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dirty="0" smtClean="0"/>
              <a:t>Более высокая адгезия с бетоном;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 smtClean="0"/>
              <a:t>На 15-25% дешевле </a:t>
            </a:r>
            <a:r>
              <a:rPr lang="ru-RU" sz="2400" dirty="0"/>
              <a:t>при равнопрочной замене с учетом </a:t>
            </a:r>
            <a:r>
              <a:rPr lang="ru-RU" sz="2400" dirty="0" smtClean="0"/>
              <a:t>доставки;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dirty="0" smtClean="0"/>
              <a:t>Отсутствии </a:t>
            </a:r>
            <a:r>
              <a:rPr lang="ru-RU" sz="2400" dirty="0"/>
              <a:t>свойств экранирования и магнетизма. 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/>
              <a:t>В России композитная арматура </a:t>
            </a:r>
            <a:r>
              <a:rPr lang="ru-RU" sz="2400" dirty="0"/>
              <a:t>рекомендована к применению </a:t>
            </a:r>
            <a:r>
              <a:rPr lang="ru-RU" sz="2400" dirty="0" smtClean="0"/>
              <a:t>в промышленном строительстве, дорожном строительстве, гидротехническом строительстве, железнодорожном строительстве , промышленно-гражданском строительстве, капитальном строительстве </a:t>
            </a:r>
            <a:r>
              <a:rPr lang="ru-RU" sz="2400" dirty="0"/>
              <a:t>и др. </a:t>
            </a:r>
          </a:p>
        </p:txBody>
      </p:sp>
    </p:spTree>
    <p:extLst>
      <p:ext uri="{BB962C8B-B14F-4D97-AF65-F5344CB8AC3E}">
        <p14:creationId xmlns:p14="http://schemas.microsoft.com/office/powerpoint/2010/main" val="93822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60738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Неметаллическая композитная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арматура делится на три основных вида: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1711404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/>
            <a:r>
              <a:rPr lang="ru-RU" sz="2200" dirty="0" smtClean="0"/>
              <a:t>•</a:t>
            </a:r>
            <a:r>
              <a:rPr lang="en-US" sz="2200" dirty="0" smtClean="0"/>
              <a:t>	</a:t>
            </a:r>
            <a:r>
              <a:rPr lang="ru-RU" sz="2200" b="1" dirty="0" smtClean="0"/>
              <a:t> углепластиковая </a:t>
            </a:r>
            <a:endParaRPr lang="en-US" sz="2200" b="1" dirty="0" smtClean="0"/>
          </a:p>
          <a:p>
            <a:pPr marL="463550" indent="-463550"/>
            <a:r>
              <a:rPr lang="ru-RU" sz="2200" dirty="0" smtClean="0"/>
              <a:t>•</a:t>
            </a:r>
            <a:r>
              <a:rPr lang="en-US" sz="2200" dirty="0" smtClean="0"/>
              <a:t>	</a:t>
            </a:r>
            <a:r>
              <a:rPr lang="ru-RU" sz="2200" b="1" dirty="0" smtClean="0"/>
              <a:t> стеклопластиковая</a:t>
            </a:r>
            <a:endParaRPr lang="en-US" sz="2200" b="1" dirty="0" smtClean="0"/>
          </a:p>
          <a:p>
            <a:pPr marL="463550" indent="-463550"/>
            <a:r>
              <a:rPr lang="ru-RU" sz="2200" dirty="0" smtClean="0"/>
              <a:t>•</a:t>
            </a:r>
            <a:r>
              <a:rPr lang="en-US" sz="2200" dirty="0" smtClean="0"/>
              <a:t>	</a:t>
            </a:r>
            <a:r>
              <a:rPr lang="ru-RU" sz="2200" b="1" dirty="0" smtClean="0"/>
              <a:t> базальтопластиковая арматура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141583"/>
            <a:ext cx="70964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Углепластиковая арматура </a:t>
            </a:r>
            <a:r>
              <a:rPr lang="ru-RU" sz="2000" dirty="0" smtClean="0"/>
              <a:t>практически не применяется на рынке строительных материалов вследствие чрезвычайной дороговизны исходного сырья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8" name="Picture 8" descr="рис.11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81" y="4188023"/>
            <a:ext cx="3352800" cy="183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4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85849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Прочность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армирующих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материалов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err="1" smtClean="0"/>
              <a:t>на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разрыв</a:t>
            </a:r>
            <a:r>
              <a:rPr lang="en-US" sz="2800" b="1" dirty="0" smtClean="0"/>
              <a:t> в </a:t>
            </a:r>
            <a:r>
              <a:rPr lang="en-US" sz="2800" b="1" dirty="0" err="1" smtClean="0"/>
              <a:t>продольном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направлении</a:t>
            </a:r>
            <a:endParaRPr lang="en-US" sz="2800" b="1" dirty="0"/>
          </a:p>
        </p:txBody>
      </p:sp>
      <p:pic>
        <p:nvPicPr>
          <p:cNvPr id="5" name="Picture 4" descr="рис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683" y="1597217"/>
            <a:ext cx="4844796" cy="4872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5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348611" y="455983"/>
            <a:ext cx="9530939" cy="118281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Высокая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усталостная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стойкость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err="1" smtClean="0"/>
              <a:t>композитной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арматуры</a:t>
            </a:r>
            <a:r>
              <a:rPr lang="en-US" sz="2800" b="1" dirty="0" smtClean="0"/>
              <a:t>,</a:t>
            </a:r>
            <a:br>
              <a:rPr lang="en-US" sz="2800" b="1" dirty="0" smtClean="0"/>
            </a:br>
            <a:r>
              <a:rPr lang="en-US" sz="2800" b="1" dirty="0" err="1" smtClean="0"/>
              <a:t>хорошо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работает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при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циклических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нагрузках</a:t>
            </a:r>
            <a:endParaRPr lang="en-US" sz="2800" b="1" dirty="0"/>
          </a:p>
        </p:txBody>
      </p:sp>
      <p:pic>
        <p:nvPicPr>
          <p:cNvPr id="5" name="Picture 6" descr="рис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466" y="1816899"/>
            <a:ext cx="6223228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0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216976"/>
            <a:ext cx="11701221" cy="65024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 smtClean="0"/>
              <a:t>	</a:t>
            </a:r>
            <a:endParaRPr lang="ru-RU" sz="2400" dirty="0"/>
          </a:p>
        </p:txBody>
      </p:sp>
      <p:sp>
        <p:nvSpPr>
          <p:cNvPr id="4" name="Title 14"/>
          <p:cNvSpPr>
            <a:spLocks noGrp="1"/>
          </p:cNvSpPr>
          <p:nvPr>
            <p:ph type="title"/>
          </p:nvPr>
        </p:nvSpPr>
        <p:spPr>
          <a:xfrm>
            <a:off x="1999281" y="573974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Отсутствует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фаза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текучести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800" b="1" dirty="0" err="1" smtClean="0"/>
              <a:t>перед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разрушением</a:t>
            </a:r>
            <a:endParaRPr lang="en-US" sz="2800" b="1" dirty="0"/>
          </a:p>
        </p:txBody>
      </p:sp>
      <p:pic>
        <p:nvPicPr>
          <p:cNvPr id="5" name="Picture 6" descr="рис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47" y="1692972"/>
            <a:ext cx="5573268" cy="4915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7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287</Words>
  <Application>Microsoft Office PowerPoint</Application>
  <PresentationFormat>Широкоэкранный</PresentationFormat>
  <Paragraphs>148</Paragraphs>
  <Slides>38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Тема Office</vt:lpstr>
      <vt:lpstr>ООО «СК»</vt:lpstr>
      <vt:lpstr>Оглавление</vt:lpstr>
      <vt:lpstr>О компании</vt:lpstr>
      <vt:lpstr>Неметаллическая  композитная арматура  достойная альтернатива стальному армированию.</vt:lpstr>
      <vt:lpstr>Презентация PowerPoint</vt:lpstr>
      <vt:lpstr>Неметаллическая композитная  арматура делится на три основных вида:</vt:lpstr>
      <vt:lpstr>Прочность армирующих материалов  на разрыв в продольном направлении</vt:lpstr>
      <vt:lpstr>Высокая усталостная стойкость  композитной арматуры, хорошо работает при циклических нагрузках</vt:lpstr>
      <vt:lpstr>Отсутствует фаза текучести  перед разрушением</vt:lpstr>
      <vt:lpstr> Поведение композитной арматуры  в условиях низких температур </vt:lpstr>
      <vt:lpstr> Поведение композитной арматуры  в условиях низких температур </vt:lpstr>
      <vt:lpstr>Малый вес композитной арматуры</vt:lpstr>
      <vt:lpstr>Низкая теплопроводность  композитной арматуры</vt:lpstr>
      <vt:lpstr>Модуль упругости у композитной  арматуры ниже, чем у стальнойм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“СК”</dc:title>
  <dc:creator>Алексей</dc:creator>
  <cp:lastModifiedBy>Алексей Козютенко</cp:lastModifiedBy>
  <cp:revision>130</cp:revision>
  <dcterms:created xsi:type="dcterms:W3CDTF">2013-12-16T16:23:02Z</dcterms:created>
  <dcterms:modified xsi:type="dcterms:W3CDTF">2015-10-06T08:11:00Z</dcterms:modified>
</cp:coreProperties>
</file>